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7" r:id="rId3"/>
    <p:sldId id="263" r:id="rId4"/>
    <p:sldId id="264" r:id="rId5"/>
    <p:sldId id="265" r:id="rId6"/>
    <p:sldId id="266" r:id="rId7"/>
    <p:sldId id="268" r:id="rId8"/>
    <p:sldId id="269" r:id="rId9"/>
    <p:sldId id="275" r:id="rId10"/>
    <p:sldId id="277" r:id="rId11"/>
    <p:sldId id="278" r:id="rId12"/>
    <p:sldId id="279" r:id="rId13"/>
    <p:sldId id="280" r:id="rId14"/>
    <p:sldId id="297" r:id="rId15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ECAC40D-E399-4D50-B521-A0ED40A4E9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983ED-552D-47F8-A50E-0AAC70B497D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://cis.recruimct.com/" TargetMode="External"/><Relationship Id="rId1" Type="http://schemas.openxmlformats.org/officeDocument/2006/relationships/hyperlink" Target="http://wms.recruimct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内部操作系统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dirty="0"/>
              <a:t>WMS </a:t>
            </a:r>
            <a:r>
              <a:rPr lang="zh-CN" altLang="en-US" sz="2800" dirty="0"/>
              <a:t>仓储管理系统：</a:t>
            </a:r>
            <a:r>
              <a:rPr lang="en-US" altLang="zh-CN" sz="2800" dirty="0">
                <a:hlinkClick r:id="rId1"/>
              </a:rPr>
              <a:t>http://wms.recruimct.com/</a:t>
            </a:r>
            <a:endParaRPr lang="en-US" altLang="zh-CN" sz="2800" dirty="0">
              <a:hlinkClick r:id="rId1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dirty="0"/>
              <a:t>     </a:t>
            </a:r>
            <a:r>
              <a:rPr lang="zh-CN" altLang="en-US" sz="1800" dirty="0"/>
              <a:t>账号：</a:t>
            </a:r>
            <a:r>
              <a:rPr lang="en-US" altLang="zh-CN" sz="1800" dirty="0"/>
              <a:t>William</a:t>
            </a:r>
            <a:endParaRPr lang="en-US" altLang="zh-CN" sz="18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800" dirty="0"/>
              <a:t>    </a:t>
            </a:r>
            <a:r>
              <a:rPr lang="zh-CN" altLang="en-US" sz="1800" dirty="0"/>
              <a:t>密码：</a:t>
            </a:r>
            <a:r>
              <a:rPr lang="en-US" altLang="zh-CN" sz="1800" dirty="0"/>
              <a:t>123456</a:t>
            </a:r>
            <a:endParaRPr lang="en-US" altLang="zh-CN" sz="1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CIS </a:t>
            </a:r>
            <a:r>
              <a:rPr lang="zh-CN" altLang="en-US" sz="2800" dirty="0"/>
              <a:t>在线关务管理系统：</a:t>
            </a:r>
            <a:r>
              <a:rPr lang="en-US" altLang="zh-CN" sz="2800" dirty="0">
                <a:hlinkClick r:id="rId2"/>
              </a:rPr>
              <a:t>http://cis.recruimct.com/</a:t>
            </a:r>
            <a:endParaRPr lang="en-US" altLang="zh-CN" sz="2800" dirty="0"/>
          </a:p>
          <a:p>
            <a:pPr marL="0" indent="0">
              <a:buNone/>
            </a:pPr>
            <a:r>
              <a:rPr lang="en-US" altLang="zh-CN" sz="1800" dirty="0"/>
              <a:t>    </a:t>
            </a:r>
            <a:r>
              <a:rPr lang="zh-CN" altLang="en-US" sz="1800" dirty="0"/>
              <a:t>账号：export</a:t>
            </a:r>
            <a:endParaRPr lang="zh-CN" altLang="en-US" sz="1800" dirty="0"/>
          </a:p>
          <a:p>
            <a:pPr marL="0" indent="0">
              <a:buNone/>
            </a:pPr>
            <a:r>
              <a:rPr lang="en-US" altLang="zh-CN" sz="1800" dirty="0"/>
              <a:t>    </a:t>
            </a:r>
            <a:r>
              <a:rPr lang="zh-CN" altLang="en-US" sz="1800" dirty="0"/>
              <a:t>密码：zh8888</a:t>
            </a:r>
            <a:endParaRPr lang="zh-CN" alt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报关入区</a:t>
            </a:r>
            <a:br>
              <a:rPr lang="zh-CN" altLang="en-US" dirty="0"/>
            </a:br>
            <a:r>
              <a:rPr lang="zh-CN" altLang="en-US" sz="1600" dirty="0"/>
              <a:t>其中一种作业模式（</a:t>
            </a:r>
            <a:r>
              <a:rPr lang="en-US" altLang="zh-CN" sz="1600" dirty="0"/>
              <a:t>0110</a:t>
            </a:r>
            <a:r>
              <a:rPr lang="zh-CN" altLang="en-US" sz="1600" dirty="0"/>
              <a:t>出口入区为例）</a:t>
            </a:r>
            <a:endParaRPr lang="zh-CN" altLang="en-US" sz="1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5127" y="1535185"/>
            <a:ext cx="10515600" cy="482367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1700" dirty="0"/>
              <a:t>  </a:t>
            </a:r>
            <a:r>
              <a:rPr lang="zh-CN" altLang="en-US" sz="1700" dirty="0"/>
              <a:t>客户在</a:t>
            </a:r>
            <a:r>
              <a:rPr lang="en-US" altLang="zh-CN" sz="1700" dirty="0"/>
              <a:t>OMS</a:t>
            </a:r>
            <a:r>
              <a:rPr lang="zh-CN" altLang="en-US" sz="1700" dirty="0"/>
              <a:t>产品备案后下好入库单，该收货单号在待审核状态下才能开始作业。</a:t>
            </a:r>
            <a:endParaRPr lang="en-US" altLang="zh-CN" sz="1700" dirty="0"/>
          </a:p>
          <a:p>
            <a:pPr>
              <a:lnSpc>
                <a:spcPct val="150000"/>
              </a:lnSpc>
            </a:pPr>
            <a:r>
              <a:rPr lang="en-US" altLang="zh-CN" sz="1700" dirty="0"/>
              <a:t>1.1 </a:t>
            </a:r>
            <a:r>
              <a:rPr lang="zh-CN" altLang="en-US" sz="1700" dirty="0"/>
              <a:t>客户提供辆信息表提供准确车牌、空车重</a:t>
            </a:r>
            <a:endParaRPr lang="zh-CN" altLang="en-US" sz="1700" dirty="0"/>
          </a:p>
          <a:p>
            <a:pPr>
              <a:lnSpc>
                <a:spcPct val="150000"/>
              </a:lnSpc>
            </a:pPr>
            <a:r>
              <a:rPr lang="en-US" altLang="zh-CN" sz="1700" dirty="0"/>
              <a:t>1.2 </a:t>
            </a:r>
            <a:r>
              <a:rPr lang="zh-CN" altLang="en-US" sz="1700" dirty="0"/>
              <a:t>入区派车单：</a:t>
            </a:r>
            <a:r>
              <a:rPr lang="en-US" altLang="zh-CN" sz="1700" dirty="0"/>
              <a:t>WMS-</a:t>
            </a:r>
            <a:r>
              <a:rPr lang="zh-CN" altLang="en-US" sz="1700" dirty="0"/>
              <a:t>入库管理</a:t>
            </a:r>
            <a:r>
              <a:rPr lang="en-US" altLang="zh-CN" sz="1700" dirty="0"/>
              <a:t>-</a:t>
            </a:r>
            <a:r>
              <a:rPr lang="zh-CN" altLang="en-US" sz="1700" dirty="0"/>
              <a:t>新增入区派车单，填写车牌号，填写司机电话，选择 </a:t>
            </a:r>
            <a:r>
              <a:rPr lang="en-US" altLang="zh-CN" sz="1700" dirty="0"/>
              <a:t>ANS </a:t>
            </a:r>
            <a:r>
              <a:rPr lang="zh-CN" altLang="en-US" sz="1700" dirty="0"/>
              <a:t>单（入库</a:t>
            </a:r>
            <a:endParaRPr lang="zh-CN" altLang="en-US" sz="1700" dirty="0"/>
          </a:p>
          <a:p>
            <a:pPr>
              <a:lnSpc>
                <a:spcPct val="150000"/>
              </a:lnSpc>
            </a:pPr>
            <a:r>
              <a:rPr lang="zh-CN" altLang="en-US" sz="1700" dirty="0"/>
              <a:t>单），完成新增派车单后 </a:t>
            </a:r>
            <a:r>
              <a:rPr lang="en-US" altLang="zh-CN" sz="1700" dirty="0"/>
              <a:t>WMS </a:t>
            </a:r>
            <a:r>
              <a:rPr lang="zh-CN" altLang="en-US" sz="1700" dirty="0"/>
              <a:t>系统自动传输报关数据至报关系统。</a:t>
            </a:r>
            <a:endParaRPr lang="en-US" altLang="zh-CN" sz="1700" dirty="0"/>
          </a:p>
          <a:p>
            <a:pPr>
              <a:lnSpc>
                <a:spcPct val="150000"/>
              </a:lnSpc>
            </a:pPr>
            <a:endParaRPr lang="zh-CN" altLang="en-US" sz="17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2527" y="3621288"/>
            <a:ext cx="6400800" cy="25857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570451"/>
            <a:ext cx="10515600" cy="5964573"/>
          </a:xfrm>
        </p:spPr>
        <p:txBody>
          <a:bodyPr/>
          <a:lstStyle/>
          <a:p>
            <a:pPr marL="0" indent="0">
              <a:buNone/>
            </a:pPr>
            <a:endParaRPr lang="en-US" altLang="zh-CN" sz="1700" dirty="0"/>
          </a:p>
          <a:p>
            <a:r>
              <a:rPr lang="en-US" altLang="zh-CN" sz="1700" dirty="0"/>
              <a:t>1.3 </a:t>
            </a:r>
            <a:r>
              <a:rPr lang="zh-CN" altLang="en-US" sz="1700" dirty="0"/>
              <a:t>生成核注单：</a:t>
            </a:r>
            <a:r>
              <a:rPr lang="en-US" altLang="zh-CN" sz="1700" dirty="0"/>
              <a:t>CIS-</a:t>
            </a:r>
            <a:r>
              <a:rPr lang="zh-CN" altLang="en-US" sz="1700" dirty="0"/>
              <a:t>预录数据，检索到该份出口入区单，点击下拉键显示隐藏数据，核对件数、毛净重。</a:t>
            </a:r>
            <a:endParaRPr lang="zh-CN" altLang="en-US" sz="17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700" dirty="0"/>
              <a:t>转核注清单。</a:t>
            </a:r>
            <a:endParaRPr lang="en-US" altLang="zh-CN" sz="1700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5780" y="1894205"/>
            <a:ext cx="8725535" cy="23209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5127" y="436228"/>
            <a:ext cx="10515600" cy="574390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1700" dirty="0"/>
              <a:t>1.4 </a:t>
            </a:r>
            <a:r>
              <a:rPr lang="zh-CN" altLang="en-US" sz="1700" dirty="0"/>
              <a:t>核注单申报：</a:t>
            </a:r>
            <a:r>
              <a:rPr lang="en-US" altLang="zh-CN" sz="1700" dirty="0"/>
              <a:t>CIS-</a:t>
            </a:r>
            <a:r>
              <a:rPr lang="zh-CN" altLang="en-US" sz="1700" dirty="0"/>
              <a:t>一般贸易</a:t>
            </a:r>
            <a:r>
              <a:rPr lang="en-US" altLang="zh-CN" sz="1700" dirty="0"/>
              <a:t>-</a:t>
            </a:r>
            <a:r>
              <a:rPr lang="zh-CN" altLang="en-US" sz="1700" dirty="0"/>
              <a:t>核注单，选择该单，可点击查看复核，点击发送报文，选择暂存，将数据推给海关系统（单一窗口）</a:t>
            </a:r>
            <a:r>
              <a:rPr lang="en-US" altLang="zh-CN" sz="1700" dirty="0"/>
              <a:t>-</a:t>
            </a:r>
            <a:r>
              <a:rPr lang="zh-CN" altLang="en-US" sz="1700" dirty="0"/>
              <a:t>核对后申报。报关系统取回状态“预审批通过”并取回单号，完成。</a:t>
            </a: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>
              <a:lnSpc>
                <a:spcPct val="150000"/>
              </a:lnSpc>
            </a:pPr>
            <a:r>
              <a:rPr lang="en-US" altLang="zh-CN" sz="1700" dirty="0"/>
              <a:t>1.5 </a:t>
            </a:r>
            <a:r>
              <a:rPr lang="zh-CN" altLang="en-US" sz="1700" dirty="0"/>
              <a:t>生成备案清单：</a:t>
            </a:r>
            <a:r>
              <a:rPr lang="en-US" altLang="zh-CN" sz="1700" dirty="0"/>
              <a:t>CIS-</a:t>
            </a:r>
            <a:r>
              <a:rPr lang="zh-CN" altLang="en-US" sz="1700" dirty="0"/>
              <a:t>预录数据，检索到出口入区单，下拉键显示隐藏数据，点击转备案清单。</a:t>
            </a: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6569" y="1469224"/>
            <a:ext cx="6470998" cy="16514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568" y="3938657"/>
            <a:ext cx="6468042" cy="20553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503338"/>
            <a:ext cx="10515600" cy="60484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1700" dirty="0"/>
              <a:t>1.6</a:t>
            </a:r>
            <a:r>
              <a:rPr lang="zh-CN" altLang="en-US" sz="1700" dirty="0"/>
              <a:t>备案清单申报：</a:t>
            </a:r>
            <a:r>
              <a:rPr lang="en-US" altLang="zh-CN" sz="1700" dirty="0"/>
              <a:t>CIS-</a:t>
            </a:r>
            <a:r>
              <a:rPr lang="zh-CN" altLang="en-US" sz="1700" dirty="0"/>
              <a:t>备案清单，选择该单点击发送报文，选择”报关单暂存”将数据推给海关系统（单一窗口）。</a:t>
            </a: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>
              <a:lnSpc>
                <a:spcPct val="150000"/>
              </a:lnSpc>
            </a:pPr>
            <a:r>
              <a:rPr lang="en-US" altLang="zh-CN" sz="1700" dirty="0"/>
              <a:t>1.7 </a:t>
            </a:r>
            <a:r>
              <a:rPr lang="zh-CN" altLang="en-US" sz="1700" dirty="0"/>
              <a:t>单一窗口申报：单一窗口系统操作，货物申报</a:t>
            </a:r>
            <a:r>
              <a:rPr lang="en-US" altLang="zh-CN" sz="1700" dirty="0"/>
              <a:t>-</a:t>
            </a:r>
            <a:r>
              <a:rPr lang="zh-CN" altLang="en-US" sz="1700" dirty="0"/>
              <a:t>报关数据查询，报关单类型：一般报关单，企业类别：</a:t>
            </a:r>
            <a:endParaRPr lang="zh-CN" altLang="en-US" sz="1700" dirty="0"/>
          </a:p>
          <a:p>
            <a:pPr>
              <a:lnSpc>
                <a:spcPct val="150000"/>
              </a:lnSpc>
            </a:pPr>
            <a:r>
              <a:rPr lang="zh-CN" altLang="en-US" sz="1700" dirty="0"/>
              <a:t>报关申报单位，进出口标志：出口，是否结关：否，找到单证复核，点击申报，等到放行状态，完成。</a:t>
            </a: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17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700" dirty="0"/>
              <a:t> </a:t>
            </a:r>
            <a:endParaRPr lang="en-US" altLang="zh-CN" sz="1700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701" y="1310233"/>
            <a:ext cx="5674743" cy="12400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701" y="4400881"/>
            <a:ext cx="5570290" cy="16895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9625" y="679508"/>
            <a:ext cx="10515600" cy="55451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700" dirty="0"/>
              <a:t>1.8</a:t>
            </a:r>
            <a:r>
              <a:rPr lang="zh-CN" altLang="en-US" sz="1700" dirty="0"/>
              <a:t>生成核放单：</a:t>
            </a:r>
            <a:r>
              <a:rPr lang="en-US" altLang="zh-CN" sz="1700" dirty="0"/>
              <a:t>CIS-</a:t>
            </a:r>
            <a:r>
              <a:rPr lang="zh-CN" altLang="en-US" sz="1700" dirty="0"/>
              <a:t>预录数据，检索到出口入区单，下拉键显示隐藏数据，点击转核放单，弹窗界面</a:t>
            </a:r>
            <a:endParaRPr lang="zh-CN" altLang="en-US" sz="1700" dirty="0"/>
          </a:p>
          <a:p>
            <a:pPr>
              <a:lnSpc>
                <a:spcPct val="150000"/>
              </a:lnSpc>
            </a:pPr>
            <a:r>
              <a:rPr lang="zh-CN" altLang="en-US" sz="1700" dirty="0"/>
              <a:t>补填核放单类型：二线进出区，核对车牌号，补填车自重，核对货物总净重，核对货物总毛重，下</a:t>
            </a:r>
            <a:endParaRPr lang="zh-CN" altLang="en-US" sz="1700" dirty="0"/>
          </a:p>
          <a:p>
            <a:pPr>
              <a:lnSpc>
                <a:spcPct val="150000"/>
              </a:lnSpc>
            </a:pPr>
            <a:r>
              <a:rPr lang="zh-CN" altLang="en-US" sz="1700" dirty="0"/>
              <a:t>方点击转核放单，完成。</a:t>
            </a:r>
            <a:endParaRPr lang="en-US" altLang="zh-CN" sz="1700" dirty="0"/>
          </a:p>
          <a:p>
            <a:pPr>
              <a:lnSpc>
                <a:spcPct val="150000"/>
              </a:lnSpc>
            </a:pPr>
            <a:endParaRPr lang="zh-CN" altLang="en-US" sz="17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625" y="2501804"/>
            <a:ext cx="5476391" cy="22563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027" y="2501804"/>
            <a:ext cx="5476391" cy="18543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78015" y="467686"/>
            <a:ext cx="10515600" cy="59226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700" dirty="0"/>
              <a:t>1.9</a:t>
            </a:r>
            <a:r>
              <a:rPr lang="zh-CN" altLang="en-US" sz="1700" dirty="0"/>
              <a:t>核放单申报：报关系统</a:t>
            </a:r>
            <a:r>
              <a:rPr lang="en-US" altLang="zh-CN" sz="1700" dirty="0"/>
              <a:t>-</a:t>
            </a:r>
            <a:r>
              <a:rPr lang="zh-CN" altLang="en-US" sz="1700" dirty="0"/>
              <a:t>一般贸易</a:t>
            </a:r>
            <a:r>
              <a:rPr lang="en-US" altLang="zh-CN" sz="1700" dirty="0"/>
              <a:t>-</a:t>
            </a:r>
            <a:r>
              <a:rPr lang="zh-CN" altLang="en-US" sz="1700" dirty="0"/>
              <a:t>核放单，选择该单点击发送报文，选择申报标志“申报”，</a:t>
            </a:r>
            <a:endParaRPr lang="zh-CN" altLang="en-US" sz="1700" dirty="0"/>
          </a:p>
          <a:p>
            <a:pPr>
              <a:lnSpc>
                <a:spcPct val="150000"/>
              </a:lnSpc>
            </a:pPr>
            <a:r>
              <a:rPr lang="zh-CN" altLang="en-US" sz="1700" dirty="0"/>
              <a:t>待核放单状态更新为“海关终审通过”，通知司机入区，通知仓库准备收货。</a:t>
            </a:r>
            <a:endParaRPr lang="en-US" altLang="zh-CN" sz="1700" dirty="0"/>
          </a:p>
          <a:p>
            <a:pPr>
              <a:lnSpc>
                <a:spcPct val="150000"/>
              </a:lnSpc>
            </a:pPr>
            <a:endParaRPr lang="zh-CN" altLang="en-US" sz="17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8629" y="1814753"/>
            <a:ext cx="6845548" cy="18155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629" y="3906174"/>
            <a:ext cx="6845548" cy="18270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679450"/>
            <a:ext cx="10515600" cy="558736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4000" dirty="0"/>
              <a:t>报关出区</a:t>
            </a:r>
            <a:endParaRPr lang="zh-CN" altLang="en-US" sz="40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/>
              <a:t>其中一种作业模式（</a:t>
            </a:r>
            <a:r>
              <a:rPr lang="en-US" altLang="zh-CN" sz="1600" dirty="0"/>
              <a:t>E1234-</a:t>
            </a:r>
            <a:r>
              <a:rPr lang="zh-CN" altLang="en-US" sz="1600" dirty="0"/>
              <a:t>分销一体化出境出区为例）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700" dirty="0"/>
              <a:t>2.1.</a:t>
            </a:r>
            <a:r>
              <a:rPr lang="zh-CN" altLang="en-US" sz="1700" dirty="0"/>
              <a:t>仓库创建出货总单</a:t>
            </a:r>
            <a:r>
              <a:rPr lang="en-US" altLang="zh-CN" sz="1700" dirty="0"/>
              <a:t>WMS</a:t>
            </a:r>
            <a:r>
              <a:rPr lang="zh-CN" altLang="en-US" sz="1700" dirty="0"/>
              <a:t>系统直接推送订单数据到</a:t>
            </a:r>
            <a:r>
              <a:rPr lang="en-US" altLang="zh-CN" sz="1700" dirty="0"/>
              <a:t>CIS</a:t>
            </a:r>
            <a:r>
              <a:rPr lang="zh-CN" altLang="en-US" sz="1700" dirty="0"/>
              <a:t>系统中预录数据。（</a:t>
            </a:r>
            <a:r>
              <a:rPr lang="en-US" altLang="zh-CN" sz="1700" dirty="0"/>
              <a:t>RD01- </a:t>
            </a:r>
            <a:r>
              <a:rPr lang="zh-CN" altLang="en-US" sz="1700" dirty="0"/>
              <a:t>一体化出区）</a:t>
            </a:r>
            <a:endParaRPr lang="zh-CN" altLang="en-US" sz="17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700" dirty="0">
                <a:sym typeface="+mn-ea"/>
              </a:rPr>
              <a:t>      </a:t>
            </a:r>
            <a:r>
              <a:rPr lang="zh-CN" altLang="en-US" sz="1700" dirty="0">
                <a:sym typeface="+mn-ea"/>
              </a:rPr>
              <a:t>在预录数据找到该单，点击下拉核对件数、毛净重。点击详细，核对报关数据，</a:t>
            </a:r>
            <a:r>
              <a:rPr lang="en-US" altLang="zh-CN" sz="1700" dirty="0">
                <a:sym typeface="+mn-ea"/>
              </a:rPr>
              <a:t> </a:t>
            </a:r>
            <a:r>
              <a:rPr lang="zh-CN" altLang="en-US" sz="1700" dirty="0">
                <a:sym typeface="+mn-ea"/>
              </a:rPr>
              <a:t>点击转核注清单。</a:t>
            </a:r>
            <a:r>
              <a:rPr lang="en-US" altLang="zh-CN" sz="1700" dirty="0">
                <a:sym typeface="+mn-ea"/>
              </a:rPr>
              <a:t> </a:t>
            </a:r>
            <a:endParaRPr lang="en-US" altLang="zh-CN" sz="1700" dirty="0"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1700" dirty="0">
                <a:sym typeface="+mn-ea"/>
              </a:rPr>
              <a:t>  </a:t>
            </a:r>
            <a:endParaRPr lang="en-US" altLang="zh-CN" sz="1700" dirty="0"/>
          </a:p>
          <a:p>
            <a:pPr>
              <a:lnSpc>
                <a:spcPct val="150000"/>
              </a:lnSpc>
            </a:pPr>
            <a:endParaRPr lang="zh-CN" altLang="en-US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>
              <a:lnSpc>
                <a:spcPct val="150000"/>
              </a:lnSpc>
            </a:pPr>
            <a:endParaRPr lang="en-US" altLang="zh-CN" sz="1700" dirty="0"/>
          </a:p>
          <a:p>
            <a:pPr marL="0" indent="0">
              <a:lnSpc>
                <a:spcPct val="150000"/>
              </a:lnSpc>
              <a:buNone/>
            </a:pPr>
            <a:endParaRPr lang="en-US" altLang="zh-CN" sz="1700" dirty="0"/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71525" y="3265170"/>
            <a:ext cx="10770870" cy="30016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9625" y="1045845"/>
            <a:ext cx="10611485" cy="550164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1700" dirty="0"/>
              <a:t>2.2.</a:t>
            </a:r>
            <a:r>
              <a:rPr lang="zh-CN" altLang="en-US" sz="1700" dirty="0"/>
              <a:t>报关系统模块选择：一般贸易</a:t>
            </a:r>
            <a:r>
              <a:rPr lang="en-US" altLang="zh-CN" sz="1700" dirty="0"/>
              <a:t>-</a:t>
            </a:r>
            <a:r>
              <a:rPr lang="zh-CN" altLang="en-US" sz="1700" dirty="0"/>
              <a:t>核注单，选择该单，可点击查看复核，点击发送报文，选择暂存将数据推给海关系统（单一窗口）申报。报关系统取回状态“预审批通过”并取回单号，完成。</a:t>
            </a:r>
            <a:endParaRPr lang="en-US" altLang="zh-CN" sz="1700" dirty="0"/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760" y="2348230"/>
            <a:ext cx="10269220" cy="37998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62573" y="721453"/>
            <a:ext cx="10515600" cy="517600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700" dirty="0"/>
              <a:t>2.3.</a:t>
            </a:r>
            <a:r>
              <a:rPr lang="zh-CN" altLang="en-US" sz="1700" dirty="0"/>
              <a:t>报关系统模块选择：预录数据，点击转备案清单，然后报关系统模块选择：备案清单，选择该单点击发送报文，选择报关单暂存将数据推给海关系统（单一窗口）。再进单一窗口模块核对申报，等到放行状态</a:t>
            </a:r>
            <a:endParaRPr lang="en-US" altLang="zh-CN" sz="1700" dirty="0"/>
          </a:p>
          <a:p>
            <a:pPr>
              <a:lnSpc>
                <a:spcPct val="150000"/>
              </a:lnSpc>
            </a:pPr>
            <a:endParaRPr lang="zh-CN" altLang="en-US" sz="17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2210" y="1672590"/>
            <a:ext cx="10222230" cy="19951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210" y="3849370"/>
            <a:ext cx="10222230" cy="2387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1700" dirty="0"/>
              <a:t>2.4. </a:t>
            </a:r>
            <a:r>
              <a:rPr lang="zh-CN" altLang="en-US" sz="1700" dirty="0"/>
              <a:t>报关系统模块选择：预录数据，选择该单点击转核放单，弹窗界面补填核放单类型：一线一体化进出区，</a:t>
            </a:r>
            <a:endParaRPr lang="zh-CN" altLang="en-US" sz="1700" dirty="0"/>
          </a:p>
          <a:p>
            <a:pPr>
              <a:lnSpc>
                <a:spcPct val="150000"/>
              </a:lnSpc>
            </a:pPr>
            <a:r>
              <a:rPr lang="zh-CN" altLang="en-US" sz="1700" dirty="0"/>
              <a:t>核对车牌号，补填车自重，核对货物总净重，核对货物总毛重，下方点击转核放单到一般贸易菜单</a:t>
            </a:r>
            <a:r>
              <a:rPr lang="en-US" altLang="zh-CN" sz="1700" dirty="0"/>
              <a:t> </a:t>
            </a:r>
            <a:r>
              <a:rPr lang="zh-CN" altLang="en-US" sz="1700" dirty="0"/>
              <a:t>下核放单界面审核后转单一窗口。</a:t>
            </a:r>
            <a:endParaRPr lang="en-US" altLang="zh-CN" sz="1700" dirty="0"/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70" y="2642870"/>
            <a:ext cx="11249025" cy="29610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1700" dirty="0"/>
              <a:t>2.5. </a:t>
            </a:r>
            <a:r>
              <a:rPr lang="zh-CN" altLang="en-US" sz="1700" dirty="0"/>
              <a:t>报关系统模块选择：预录数据，选择该单转公路舱单，在公路舱单</a:t>
            </a:r>
            <a:r>
              <a:rPr lang="en-US" altLang="zh-CN" sz="1700" dirty="0"/>
              <a:t>-</a:t>
            </a:r>
            <a:r>
              <a:rPr lang="zh-CN" altLang="en-US" sz="1700" dirty="0"/>
              <a:t>预配舱单找到该单核对申报到单一窗口</a:t>
            </a:r>
            <a:endParaRPr lang="zh-CN" altLang="en-US" sz="1700" dirty="0"/>
          </a:p>
          <a:p>
            <a:pPr>
              <a:lnSpc>
                <a:spcPct val="150000"/>
              </a:lnSpc>
            </a:pPr>
            <a:endParaRPr lang="zh-CN" altLang="en-US" sz="17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055" y="2277745"/>
            <a:ext cx="10956290" cy="38817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5185" y="365760"/>
            <a:ext cx="10515600" cy="1038225"/>
          </a:xfrm>
        </p:spPr>
        <p:txBody>
          <a:bodyPr/>
          <a:p>
            <a:r>
              <a:rPr lang="zh-CN" altLang="en-US" sz="2000" b="1"/>
              <a:t>针对一日游的客户可不经过</a:t>
            </a:r>
            <a:r>
              <a:rPr lang="en-US" altLang="zh-CN" sz="2000" b="1"/>
              <a:t>WMS</a:t>
            </a:r>
            <a:r>
              <a:rPr lang="zh-CN" altLang="en-US" sz="2000" b="1"/>
              <a:t>系统直接在报关系统用模板直接导入再转单一窗口申报</a:t>
            </a:r>
            <a:endParaRPr lang="zh-CN" altLang="en-US" sz="2000" b="1"/>
          </a:p>
        </p:txBody>
      </p:sp>
      <p:pic>
        <p:nvPicPr>
          <p:cNvPr id="8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58825" y="1911350"/>
            <a:ext cx="10515600" cy="3180715"/>
          </a:xfrm>
          <a:prstGeom prst="rect">
            <a:avLst/>
          </a:prstGeom>
        </p:spPr>
      </p:pic>
      <p:pic>
        <p:nvPicPr>
          <p:cNvPr id="9" name="图片 8" descr="32313539353337303b32313539353239353bcee5bdc7d0c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6576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6885,&quot;width&quot;:27345}"/>
</p:tagLst>
</file>

<file path=ppt/tags/tag2.xml><?xml version="1.0" encoding="utf-8"?>
<p:tagLst xmlns:p="http://schemas.openxmlformats.org/presentationml/2006/main">
  <p:tag name="COMMONDATA" val="eyJoZGlkIjoiMTQ4MTNmZjBmNjYwMzhjMmM2NGZkMTRiMmVlYjY4ZTUifQ=="/>
</p:tagLst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TM02892315[[fn=丝状]]</Template>
  <TotalTime>0</TotalTime>
  <Words>1350</Words>
  <Application>WPS 演示</Application>
  <PresentationFormat>宽屏</PresentationFormat>
  <Paragraphs>79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Wingdings 2</vt:lpstr>
      <vt:lpstr>Calibri Light</vt:lpstr>
      <vt:lpstr>Calibri</vt:lpstr>
      <vt:lpstr>微软雅黑</vt:lpstr>
      <vt:lpstr>Arial Unicode MS</vt:lpstr>
      <vt:lpstr>HDOfficeLightV0</vt:lpstr>
      <vt:lpstr>内部操作系统</vt:lpstr>
      <vt:lpstr>报关入区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招海出口操作系统手册</dc:title>
  <dc:creator>User</dc:creator>
  <cp:lastModifiedBy>大米</cp:lastModifiedBy>
  <cp:revision>22</cp:revision>
  <dcterms:created xsi:type="dcterms:W3CDTF">2021-09-28T01:57:00Z</dcterms:created>
  <dcterms:modified xsi:type="dcterms:W3CDTF">2022-06-21T05:54:32Z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DE2172C695E143F4AA24BE8B8E95F650</vt:lpwstr>
  </property>
  <property fmtid="{D5CDD505-2E9C-101B-9397-08002B2CF9AE}" pid="3" name="KSOProductBuildVer">
    <vt:lpwstr>2052-11.1.0.11805</vt:lpwstr>
  </property>
</Properties>
</file>